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57" r:id="rId4"/>
    <p:sldId id="258" r:id="rId5"/>
    <p:sldId id="264" r:id="rId6"/>
    <p:sldId id="259" r:id="rId7"/>
    <p:sldId id="262" r:id="rId8"/>
    <p:sldId id="265" r:id="rId9"/>
    <p:sldId id="263" r:id="rId10"/>
    <p:sldId id="295" r:id="rId11"/>
    <p:sldId id="301" r:id="rId12"/>
    <p:sldId id="298" r:id="rId13"/>
    <p:sldId id="299" r:id="rId14"/>
    <p:sldId id="300" r:id="rId15"/>
    <p:sldId id="296" r:id="rId16"/>
    <p:sldId id="290" r:id="rId17"/>
    <p:sldId id="291" r:id="rId18"/>
    <p:sldId id="292" r:id="rId19"/>
    <p:sldId id="293" r:id="rId20"/>
    <p:sldId id="282" r:id="rId21"/>
    <p:sldId id="278" r:id="rId22"/>
    <p:sldId id="279" r:id="rId23"/>
    <p:sldId id="280" r:id="rId24"/>
    <p:sldId id="281" r:id="rId25"/>
    <p:sldId id="271" r:id="rId26"/>
    <p:sldId id="275" r:id="rId27"/>
    <p:sldId id="276" r:id="rId28"/>
    <p:sldId id="270" r:id="rId29"/>
    <p:sldId id="277" r:id="rId30"/>
    <p:sldId id="272" r:id="rId31"/>
    <p:sldId id="285" r:id="rId32"/>
    <p:sldId id="274" r:id="rId33"/>
    <p:sldId id="283" r:id="rId34"/>
    <p:sldId id="261" r:id="rId35"/>
    <p:sldId id="307" r:id="rId36"/>
    <p:sldId id="303" r:id="rId37"/>
    <p:sldId id="304" r:id="rId38"/>
    <p:sldId id="305" r:id="rId39"/>
    <p:sldId id="30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Charging time</c:v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Sheet1!$C$3:$H$3</c:f>
              <c:numCache>
                <c:formatCode>General</c:formatCode>
                <c:ptCount val="6"/>
                <c:pt idx="0">
                  <c:v>330.0</c:v>
                </c:pt>
                <c:pt idx="1">
                  <c:v>164.0</c:v>
                </c:pt>
                <c:pt idx="2">
                  <c:v>19.0</c:v>
                </c:pt>
                <c:pt idx="3">
                  <c:v>5.0</c:v>
                </c:pt>
                <c:pt idx="4">
                  <c:v>5.0</c:v>
                </c:pt>
                <c:pt idx="5">
                  <c:v>240.0</c:v>
                </c:pt>
              </c:numCache>
            </c:numRef>
          </c:val>
        </c:ser>
        <c:ser>
          <c:idx val="1"/>
          <c:order val="1"/>
          <c:tx>
            <c:v>Initial Cost</c:v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Sheet1!$C$4:$H$4</c:f>
              <c:numCache>
                <c:formatCode>General</c:formatCode>
                <c:ptCount val="6"/>
                <c:pt idx="0">
                  <c:v>0.5</c:v>
                </c:pt>
                <c:pt idx="1">
                  <c:v>4.0</c:v>
                </c:pt>
                <c:pt idx="2">
                  <c:v>95.0</c:v>
                </c:pt>
                <c:pt idx="3">
                  <c:v>125.0</c:v>
                </c:pt>
                <c:pt idx="4">
                  <c:v>300.0</c:v>
                </c:pt>
                <c:pt idx="5">
                  <c:v>0.0</c:v>
                </c:pt>
              </c:numCache>
            </c:numRef>
          </c:val>
        </c:ser>
        <c:ser>
          <c:idx val="2"/>
          <c:order val="2"/>
          <c:tx>
            <c:v>Availability</c:v>
          </c:tx>
          <c:spPr>
            <a:ln>
              <a:solidFill>
                <a:srgbClr val="83C93C"/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Sheet1!$C$5:$H$5</c:f>
              <c:numCache>
                <c:formatCode>General</c:formatCode>
                <c:ptCount val="6"/>
                <c:pt idx="0">
                  <c:v>200.0</c:v>
                </c:pt>
                <c:pt idx="1">
                  <c:v>160.0</c:v>
                </c:pt>
                <c:pt idx="2">
                  <c:v>40.0</c:v>
                </c:pt>
                <c:pt idx="3">
                  <c:v>0.0</c:v>
                </c:pt>
                <c:pt idx="4">
                  <c:v>0.5</c:v>
                </c:pt>
                <c:pt idx="5">
                  <c:v>0.0</c:v>
                </c:pt>
              </c:numCache>
            </c:numRef>
          </c:val>
        </c:ser>
        <c:ser>
          <c:idx val="3"/>
          <c:order val="3"/>
          <c:tx>
            <c:v>Power</c:v>
          </c:tx>
          <c:spPr>
            <a:ln>
              <a:solidFill>
                <a:srgbClr val="3366FF"/>
              </a:solidFill>
            </a:ln>
          </c:spPr>
          <c:marker>
            <c:symbol val="none"/>
          </c:marker>
          <c:cat>
            <c:strRef>
              <c:f>Sheet1!$C$2:$H$2</c:f>
              <c:strCache>
                <c:ptCount val="6"/>
                <c:pt idx="0">
                  <c:v>Home AC</c:v>
                </c:pt>
                <c:pt idx="1">
                  <c:v>Slow AC</c:v>
                </c:pt>
                <c:pt idx="2">
                  <c:v>Fast DC</c:v>
                </c:pt>
                <c:pt idx="3">
                  <c:v>Super fast DC</c:v>
                </c:pt>
                <c:pt idx="4">
                  <c:v>Battery swapping</c:v>
                </c:pt>
                <c:pt idx="5">
                  <c:v>Induction</c:v>
                </c:pt>
              </c:strCache>
            </c:strRef>
          </c:cat>
          <c:val>
            <c:numRef>
              <c:f>Sheet1!$C$6:$H$6</c:f>
              <c:numCache>
                <c:formatCode>General</c:formatCode>
                <c:ptCount val="6"/>
                <c:pt idx="0">
                  <c:v>4.0</c:v>
                </c:pt>
                <c:pt idx="1">
                  <c:v>7.0</c:v>
                </c:pt>
                <c:pt idx="2">
                  <c:v>63.0</c:v>
                </c:pt>
                <c:pt idx="3">
                  <c:v>250.0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8014824"/>
        <c:axId val="561367256"/>
      </c:radarChart>
      <c:catAx>
        <c:axId val="808014824"/>
        <c:scaling>
          <c:orientation val="minMax"/>
        </c:scaling>
        <c:delete val="0"/>
        <c:axPos val="b"/>
        <c:majorGridlines/>
        <c:majorTickMark val="none"/>
        <c:minorTickMark val="none"/>
        <c:tickLblPos val="nextTo"/>
        <c:txPr>
          <a:bodyPr/>
          <a:lstStyle/>
          <a:p>
            <a:pPr>
              <a:defRPr>
                <a:latin typeface="Helvetica Light"/>
              </a:defRPr>
            </a:pPr>
            <a:endParaRPr lang="en-US"/>
          </a:p>
        </c:txPr>
        <c:crossAx val="561367256"/>
        <c:crosses val="autoZero"/>
        <c:auto val="1"/>
        <c:lblAlgn val="ctr"/>
        <c:lblOffset val="100"/>
        <c:noMultiLvlLbl val="0"/>
      </c:catAx>
      <c:valAx>
        <c:axId val="561367256"/>
        <c:scaling>
          <c:orientation val="minMax"/>
        </c:scaling>
        <c:delete val="0"/>
        <c:axPos val="l"/>
        <c:majorGridlines>
          <c:spPr>
            <a:ln cap="sq">
              <a:prstDash val="sysDot"/>
              <a:bevel/>
              <a:headEnd type="none"/>
              <a:tailEnd type="oval" w="sm" len="sm"/>
            </a:ln>
          </c:spPr>
        </c:majorGridlines>
        <c:numFmt formatCode="General" sourceLinked="1"/>
        <c:majorTickMark val="none"/>
        <c:minorTickMark val="none"/>
        <c:tickLblPos val="nextTo"/>
        <c:spPr>
          <a:ln cap="rnd">
            <a:prstDash val="sysDot"/>
            <a:round/>
          </a:ln>
        </c:spPr>
        <c:txPr>
          <a:bodyPr/>
          <a:lstStyle/>
          <a:p>
            <a:pPr>
              <a:defRPr>
                <a:latin typeface="Helvetica Light"/>
              </a:defRPr>
            </a:pPr>
            <a:endParaRPr lang="en-US"/>
          </a:p>
        </c:txPr>
        <c:crossAx val="808014824"/>
        <c:crosses val="autoZero"/>
        <c:crossBetween val="between"/>
      </c:valAx>
      <c:spPr>
        <a:ln w="3175" cap="rnd" cmpd="sng">
          <a:prstDash val="sysDot"/>
          <a:bevel/>
        </a:ln>
      </c:spPr>
    </c:plotArea>
    <c:legend>
      <c:legendPos val="r"/>
      <c:layout>
        <c:manualLayout>
          <c:xMode val="edge"/>
          <c:yMode val="edge"/>
          <c:x val="0.755598811203554"/>
          <c:y val="0.40110138643493"/>
          <c:w val="0.13926282143784"/>
          <c:h val="0.221493607645921"/>
        </c:manualLayout>
      </c:layout>
      <c:overlay val="0"/>
      <c:txPr>
        <a:bodyPr/>
        <a:lstStyle/>
        <a:p>
          <a:pPr>
            <a:defRPr>
              <a:latin typeface="Helvetica Light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5E7A-0422-C14B-8893-018EEFB91FD8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791D1-3F5B-9449-B222-5D2D9A98E77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6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A18187FD-1D0D-CA41-97A0-37AD290D4263}" type="parTrans" cxnId="{FBD00F80-ADEB-FD4F-BF6B-DE4352730A5B}">
      <dgm:prSet/>
      <dgm:spPr/>
      <dgm:t>
        <a:bodyPr/>
        <a:lstStyle/>
        <a:p>
          <a:endParaRPr lang="en-US"/>
        </a:p>
      </dgm:t>
    </dgm:pt>
    <dgm:pt modelId="{F686E164-42F2-8348-9042-BE15406CAE79}" type="sibTrans" cxnId="{FBD00F80-ADEB-FD4F-BF6B-DE4352730A5B}">
      <dgm:prSet/>
      <dgm:spPr/>
      <dgm:t>
        <a:bodyPr/>
        <a:lstStyle/>
        <a:p>
          <a:endParaRPr lang="en-US"/>
        </a:p>
      </dgm:t>
    </dgm:pt>
    <dgm:pt modelId="{FCED15F3-10C5-BA4B-A14C-462302E5670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1036CA6F-D18F-5945-9641-F5F0E3DD59C0}" type="parTrans" cxnId="{16344532-A2DC-2C4F-9AF3-7FF6940FF5B6}">
      <dgm:prSet/>
      <dgm:spPr/>
      <dgm:t>
        <a:bodyPr/>
        <a:lstStyle/>
        <a:p>
          <a:endParaRPr lang="en-US"/>
        </a:p>
      </dgm:t>
    </dgm:pt>
    <dgm:pt modelId="{D6F1FAC4-FF98-024E-9D02-CA02BAA3E629}" type="sibTrans" cxnId="{16344532-A2DC-2C4F-9AF3-7FF6940FF5B6}">
      <dgm:prSet/>
      <dgm:spPr/>
      <dgm:t>
        <a:bodyPr/>
        <a:lstStyle/>
        <a:p>
          <a:endParaRPr lang="en-US"/>
        </a:p>
      </dgm:t>
    </dgm:pt>
    <dgm:pt modelId="{77C31904-20FC-AE41-9588-CA866F4DE582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69CF30C7-5977-6B4F-8023-D7A4A5D60A6C}" type="parTrans" cxnId="{213B930C-AFA8-344D-B20C-C0541E4273C1}">
      <dgm:prSet/>
      <dgm:spPr/>
      <dgm:t>
        <a:bodyPr/>
        <a:lstStyle/>
        <a:p>
          <a:endParaRPr lang="en-US"/>
        </a:p>
      </dgm:t>
    </dgm:pt>
    <dgm:pt modelId="{9B243B49-1664-514B-8832-8F925D1510B4}" type="sibTrans" cxnId="{213B930C-AFA8-344D-B20C-C0541E4273C1}">
      <dgm:prSet/>
      <dgm:spPr/>
      <dgm:t>
        <a:bodyPr/>
        <a:lstStyle/>
        <a:p>
          <a:endParaRPr lang="en-US"/>
        </a:p>
      </dgm:t>
    </dgm:pt>
    <dgm:pt modelId="{30AD9A2A-463E-9747-B427-7F20058C6073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922B9C97-364C-4D4A-B1EA-B6D341E82F2E}" type="parTrans" cxnId="{0D461D19-369E-794F-B3F1-1B856115CD12}">
      <dgm:prSet/>
      <dgm:spPr/>
      <dgm:t>
        <a:bodyPr/>
        <a:lstStyle/>
        <a:p>
          <a:endParaRPr lang="en-US"/>
        </a:p>
      </dgm:t>
    </dgm:pt>
    <dgm:pt modelId="{6CB6BD5B-0258-5E49-A718-C04BBA8CFB69}" type="sibTrans" cxnId="{0D461D19-369E-794F-B3F1-1B856115CD12}">
      <dgm:prSet/>
      <dgm:spPr/>
      <dgm:t>
        <a:bodyPr/>
        <a:lstStyle/>
        <a:p>
          <a:endParaRPr lang="en-US"/>
        </a:p>
      </dgm:t>
    </dgm:pt>
    <dgm:pt modelId="{6C404DC3-F448-1642-8807-7D80C354B908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gm:t>
    </dgm:pt>
    <dgm:pt modelId="{D91C6041-05F4-1E40-B4BF-501EEA8F2914}" type="parTrans" cxnId="{6100F3C4-9E46-F448-98E1-D44E83122125}">
      <dgm:prSet/>
      <dgm:spPr/>
      <dgm:t>
        <a:bodyPr/>
        <a:lstStyle/>
        <a:p>
          <a:endParaRPr lang="en-US"/>
        </a:p>
      </dgm:t>
    </dgm:pt>
    <dgm:pt modelId="{3275DC26-3EA0-074F-B884-BCBEB3464980}" type="sibTrans" cxnId="{6100F3C4-9E46-F448-98E1-D44E83122125}">
      <dgm:prSet/>
      <dgm:spPr/>
      <dgm:t>
        <a:bodyPr/>
        <a:lstStyle/>
        <a:p>
          <a:endParaRPr lang="en-US"/>
        </a:p>
      </dgm:t>
    </dgm:pt>
    <dgm:pt modelId="{E51B0F01-0774-1746-AB50-A061C4380AF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b="1" i="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gm:t>
    </dgm:pt>
    <dgm:pt modelId="{B143E808-D0D9-634F-A9B1-A43E65BC3473}" type="parTrans" cxnId="{86644E30-921D-BA47-801A-C1890AD130D6}">
      <dgm:prSet/>
      <dgm:spPr/>
      <dgm:t>
        <a:bodyPr/>
        <a:lstStyle/>
        <a:p>
          <a:endParaRPr lang="en-US"/>
        </a:p>
      </dgm:t>
    </dgm:pt>
    <dgm:pt modelId="{8C8B5FF8-10DA-9C44-8D22-69E1EDECE47F}" type="sibTrans" cxnId="{86644E30-921D-BA47-801A-C1890AD130D6}">
      <dgm:prSet/>
      <dgm:spPr/>
      <dgm:t>
        <a:bodyPr/>
        <a:lstStyle/>
        <a:p>
          <a:endParaRPr lang="en-US"/>
        </a:p>
      </dgm:t>
    </dgm:pt>
    <dgm:pt modelId="{379951D8-3B58-124C-8318-770ABACE261C}" type="pres">
      <dgm:prSet presAssocID="{0F145E7A-0422-C14B-8893-018EEFB91FD8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E0303A9-53C5-9842-A376-A090D0BEA8A7}" type="pres">
      <dgm:prSet presAssocID="{754791D1-3F5B-9449-B222-5D2D9A98E77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42E611C-773C-ED43-9C33-8C359DC4F551}" type="pres">
      <dgm:prSet presAssocID="{754791D1-3F5B-9449-B222-5D2D9A98E774}" presName="Accent2" presStyleLbl="node1" presStyleIdx="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AEB8B37B-F171-DC4F-B110-AA17816F43AB}" type="pres">
      <dgm:prSet presAssocID="{754791D1-3F5B-9449-B222-5D2D9A98E774}" presName="Accent3" presStyleLbl="node1" presStyleIdx="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E4798220-EE63-F542-AA41-9DFADEAF8CBE}" type="pres">
      <dgm:prSet presAssocID="{754791D1-3F5B-9449-B222-5D2D9A98E774}" presName="Accent4" presStyleLbl="node1" presStyleIdx="2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0534F88E-029C-0745-A35A-AC70F98E23D7}" type="pres">
      <dgm:prSet presAssocID="{754791D1-3F5B-9449-B222-5D2D9A98E774}" presName="Accent5" presStyleLbl="node1" presStyleIdx="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42E78E7-3540-4C47-BC52-4B1C8CCFBB8B}" type="pres">
      <dgm:prSet presAssocID="{754791D1-3F5B-9449-B222-5D2D9A98E774}" presName="Accent6" presStyleLbl="node1" presStyleIdx="4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76925419-32D8-B74F-9AB1-5FFA11BFB6B5}" type="pres">
      <dgm:prSet presAssocID="{FCED15F3-10C5-BA4B-A14C-462302E5670A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05F52A-00EA-6C45-898B-CAFA6C9EAE0C}" type="pres">
      <dgm:prSet presAssocID="{FCED15F3-10C5-BA4B-A14C-462302E5670A}" presName="Accent7" presStyleCnt="0"/>
      <dgm:spPr/>
    </dgm:pt>
    <dgm:pt modelId="{1BF5A898-1693-F840-8BA7-AF4C116C56E3}" type="pres">
      <dgm:prSet presAssocID="{FCED15F3-10C5-BA4B-A14C-462302E5670A}" presName="AccentHold1" presStyleLbl="node1" presStyleIdx="6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429E0AB0-0AA4-AF40-95E6-60DB416C1350}" type="pres">
      <dgm:prSet presAssocID="{FCED15F3-10C5-BA4B-A14C-462302E5670A}" presName="Accent8" presStyleCnt="0"/>
      <dgm:spPr/>
    </dgm:pt>
    <dgm:pt modelId="{DFC8D300-5AF2-FB45-AFD6-E2D1F6B454EF}" type="pres">
      <dgm:prSet presAssocID="{FCED15F3-10C5-BA4B-A14C-462302E5670A}" presName="AccentHold2" presStyleLbl="node1" presStyleIdx="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B1B4883-C09D-5D49-A92B-AA337716F45D}" type="pres">
      <dgm:prSet presAssocID="{77C31904-20FC-AE41-9588-CA866F4DE582}" presName="Child2" presStyleLbl="node1" presStyleIdx="8" presStyleCnt="19" custScaleX="125658" custScaleY="124791" custLinFactNeighborX="-8482" custLinFactNeighborY="565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D139B0-D2E1-ED47-8043-A89816CBF278}" type="pres">
      <dgm:prSet presAssocID="{77C31904-20FC-AE41-9588-CA866F4DE582}" presName="Accent9" presStyleCnt="0"/>
      <dgm:spPr/>
    </dgm:pt>
    <dgm:pt modelId="{04A54448-6A14-A046-B330-80FDC40FC7CC}" type="pres">
      <dgm:prSet presAssocID="{77C31904-20FC-AE41-9588-CA866F4DE582}" presName="AccentHold1" presStyleLbl="node1" presStyleIdx="9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94997D3-2EEC-0242-8C9C-3B046C2C2E7A}" type="pres">
      <dgm:prSet presAssocID="{77C31904-20FC-AE41-9588-CA866F4DE582}" presName="Accent10" presStyleCnt="0"/>
      <dgm:spPr/>
    </dgm:pt>
    <dgm:pt modelId="{5DA586FF-E0DC-6842-850E-8C3826DE0448}" type="pres">
      <dgm:prSet presAssocID="{77C31904-20FC-AE41-9588-CA866F4DE582}" presName="AccentHold2" presStyleLbl="node1" presStyleIdx="10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0685121-BFC8-E94F-8CE4-96887FDB334A}" type="pres">
      <dgm:prSet presAssocID="{77C31904-20FC-AE41-9588-CA866F4DE582}" presName="Accent11" presStyleCnt="0"/>
      <dgm:spPr/>
    </dgm:pt>
    <dgm:pt modelId="{88B363DA-3B18-7D40-BAE4-267F350760FF}" type="pres">
      <dgm:prSet presAssocID="{77C31904-20FC-AE41-9588-CA866F4DE582}" presName="AccentHold3" presStyleLbl="node1" presStyleIdx="11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FE8AE9E6-76C0-4842-B0E7-C4D4CC348F36}" type="pres">
      <dgm:prSet presAssocID="{30AD9A2A-463E-9747-B427-7F20058C6073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263288-8908-3B4B-A351-94A22CB583E7}" type="pres">
      <dgm:prSet presAssocID="{30AD9A2A-463E-9747-B427-7F20058C6073}" presName="Accent12" presStyleCnt="0"/>
      <dgm:spPr/>
    </dgm:pt>
    <dgm:pt modelId="{230C216C-122E-AC4C-AFE0-C5C256EC7ADD}" type="pres">
      <dgm:prSet presAssocID="{30AD9A2A-463E-9747-B427-7F20058C6073}" presName="AccentHold1" presStyleLbl="node1" presStyleIdx="13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6CA3D47C-B4B5-2143-ABF6-27B483DC7E50}" type="pres">
      <dgm:prSet presAssocID="{6C404DC3-F448-1642-8807-7D80C354B908}" presName="Child4" presStyleLbl="node1" presStyleIdx="14" presStyleCnt="19" custScaleX="125653" custScaleY="12063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419EB1-2472-0E46-B8C6-B088AED6125A}" type="pres">
      <dgm:prSet presAssocID="{6C404DC3-F448-1642-8807-7D80C354B908}" presName="Accent13" presStyleCnt="0"/>
      <dgm:spPr/>
    </dgm:pt>
    <dgm:pt modelId="{3D6757D4-6B08-3747-AC14-7FA69F109B0B}" type="pres">
      <dgm:prSet presAssocID="{6C404DC3-F448-1642-8807-7D80C354B908}" presName="AccentHold1" presStyleLbl="node1" presStyleIdx="15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1003E80A-EC39-ED47-A308-5223BED7AF11}" type="pres">
      <dgm:prSet presAssocID="{E51B0F01-0774-1746-AB50-A061C4380AFD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CBA214-DA2A-534C-BF31-BF117BD84F1B}" type="pres">
      <dgm:prSet presAssocID="{E51B0F01-0774-1746-AB50-A061C4380AFD}" presName="Accent15" presStyleCnt="0"/>
      <dgm:spPr/>
    </dgm:pt>
    <dgm:pt modelId="{4AF4E1BC-AFCE-4240-887A-02C1DE8FD59A}" type="pres">
      <dgm:prSet presAssocID="{E51B0F01-0774-1746-AB50-A061C4380AFD}" presName="AccentHold2" presStyleLbl="node1" presStyleIdx="17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  <dgm:pt modelId="{2A7CC57C-ED34-3D4B-8CEE-A40DEB15E9B8}" type="pres">
      <dgm:prSet presAssocID="{E51B0F01-0774-1746-AB50-A061C4380AFD}" presName="Accent16" presStyleCnt="0"/>
      <dgm:spPr/>
    </dgm:pt>
    <dgm:pt modelId="{CA10C879-5225-FF45-876A-DA3110C26ECB}" type="pres">
      <dgm:prSet presAssocID="{E51B0F01-0774-1746-AB50-A061C4380AFD}" presName="AccentHold3" presStyleLbl="node1" presStyleIdx="18" presStyleCnt="19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</dgm:pt>
  </dgm:ptLst>
  <dgm:cxnLst>
    <dgm:cxn modelId="{2BE79DA8-08C3-E64B-B8CD-E78244388400}" type="presOf" srcId="{6C404DC3-F448-1642-8807-7D80C354B908}" destId="{6CA3D47C-B4B5-2143-ABF6-27B483DC7E50}" srcOrd="0" destOrd="0" presId="urn:microsoft.com/office/officeart/2009/3/layout/CircleRelationship"/>
    <dgm:cxn modelId="{6100F3C4-9E46-F448-98E1-D44E83122125}" srcId="{754791D1-3F5B-9449-B222-5D2D9A98E774}" destId="{6C404DC3-F448-1642-8807-7D80C354B908}" srcOrd="3" destOrd="0" parTransId="{D91C6041-05F4-1E40-B4BF-501EEA8F2914}" sibTransId="{3275DC26-3EA0-074F-B884-BCBEB3464980}"/>
    <dgm:cxn modelId="{B514BBF9-4412-FD45-B9ED-C7B70FBF999C}" type="presOf" srcId="{30AD9A2A-463E-9747-B427-7F20058C6073}" destId="{FE8AE9E6-76C0-4842-B0E7-C4D4CC348F36}" srcOrd="0" destOrd="0" presId="urn:microsoft.com/office/officeart/2009/3/layout/CircleRelationship"/>
    <dgm:cxn modelId="{0D461D19-369E-794F-B3F1-1B856115CD12}" srcId="{754791D1-3F5B-9449-B222-5D2D9A98E774}" destId="{30AD9A2A-463E-9747-B427-7F20058C6073}" srcOrd="2" destOrd="0" parTransId="{922B9C97-364C-4D4A-B1EA-B6D341E82F2E}" sibTransId="{6CB6BD5B-0258-5E49-A718-C04BBA8CFB69}"/>
    <dgm:cxn modelId="{50E4E31C-ED46-F94F-96A2-ABDBC65881A5}" type="presOf" srcId="{E51B0F01-0774-1746-AB50-A061C4380AFD}" destId="{1003E80A-EC39-ED47-A308-5223BED7AF11}" srcOrd="0" destOrd="0" presId="urn:microsoft.com/office/officeart/2009/3/layout/CircleRelationship"/>
    <dgm:cxn modelId="{CFD636C4-56E3-A845-9483-2707D5F86D12}" type="presOf" srcId="{77C31904-20FC-AE41-9588-CA866F4DE582}" destId="{1B1B4883-C09D-5D49-A92B-AA337716F45D}" srcOrd="0" destOrd="0" presId="urn:microsoft.com/office/officeart/2009/3/layout/CircleRelationship"/>
    <dgm:cxn modelId="{3C84183F-C141-F849-8D3E-9F9C1AF9A523}" type="presOf" srcId="{0F145E7A-0422-C14B-8893-018EEFB91FD8}" destId="{379951D8-3B58-124C-8318-770ABACE261C}" srcOrd="0" destOrd="0" presId="urn:microsoft.com/office/officeart/2009/3/layout/CircleRelationship"/>
    <dgm:cxn modelId="{16344532-A2DC-2C4F-9AF3-7FF6940FF5B6}" srcId="{754791D1-3F5B-9449-B222-5D2D9A98E774}" destId="{FCED15F3-10C5-BA4B-A14C-462302E5670A}" srcOrd="0" destOrd="0" parTransId="{1036CA6F-D18F-5945-9641-F5F0E3DD59C0}" sibTransId="{D6F1FAC4-FF98-024E-9D02-CA02BAA3E629}"/>
    <dgm:cxn modelId="{212BBC73-0B12-4244-A2B2-41E70E653319}" type="presOf" srcId="{754791D1-3F5B-9449-B222-5D2D9A98E774}" destId="{DE0303A9-53C5-9842-A376-A090D0BEA8A7}" srcOrd="0" destOrd="0" presId="urn:microsoft.com/office/officeart/2009/3/layout/CircleRelationship"/>
    <dgm:cxn modelId="{213B930C-AFA8-344D-B20C-C0541E4273C1}" srcId="{754791D1-3F5B-9449-B222-5D2D9A98E774}" destId="{77C31904-20FC-AE41-9588-CA866F4DE582}" srcOrd="1" destOrd="0" parTransId="{69CF30C7-5977-6B4F-8023-D7A4A5D60A6C}" sibTransId="{9B243B49-1664-514B-8832-8F925D1510B4}"/>
    <dgm:cxn modelId="{86644E30-921D-BA47-801A-C1890AD130D6}" srcId="{754791D1-3F5B-9449-B222-5D2D9A98E774}" destId="{E51B0F01-0774-1746-AB50-A061C4380AFD}" srcOrd="4" destOrd="0" parTransId="{B143E808-D0D9-634F-A9B1-A43E65BC3473}" sibTransId="{8C8B5FF8-10DA-9C44-8D22-69E1EDECE47F}"/>
    <dgm:cxn modelId="{AB735C62-083C-FE4C-B9FC-45E73ABF7D82}" type="presOf" srcId="{FCED15F3-10C5-BA4B-A14C-462302E5670A}" destId="{76925419-32D8-B74F-9AB1-5FFA11BFB6B5}" srcOrd="0" destOrd="0" presId="urn:microsoft.com/office/officeart/2009/3/layout/CircleRelationship"/>
    <dgm:cxn modelId="{FBD00F80-ADEB-FD4F-BF6B-DE4352730A5B}" srcId="{0F145E7A-0422-C14B-8893-018EEFB91FD8}" destId="{754791D1-3F5B-9449-B222-5D2D9A98E774}" srcOrd="0" destOrd="0" parTransId="{A18187FD-1D0D-CA41-97A0-37AD290D4263}" sibTransId="{F686E164-42F2-8348-9042-BE15406CAE79}"/>
    <dgm:cxn modelId="{6D537839-A70D-904B-B4F6-CDD0C417DFBC}" type="presParOf" srcId="{379951D8-3B58-124C-8318-770ABACE261C}" destId="{DE0303A9-53C5-9842-A376-A090D0BEA8A7}" srcOrd="0" destOrd="0" presId="urn:microsoft.com/office/officeart/2009/3/layout/CircleRelationship"/>
    <dgm:cxn modelId="{EE8C16FA-F1CA-1C45-82DD-AA10BCDB78BE}" type="presParOf" srcId="{379951D8-3B58-124C-8318-770ABACE261C}" destId="{542E611C-773C-ED43-9C33-8C359DC4F551}" srcOrd="1" destOrd="0" presId="urn:microsoft.com/office/officeart/2009/3/layout/CircleRelationship"/>
    <dgm:cxn modelId="{0463A1F9-9FA3-124C-B577-836C004BF9D2}" type="presParOf" srcId="{379951D8-3B58-124C-8318-770ABACE261C}" destId="{AEB8B37B-F171-DC4F-B110-AA17816F43AB}" srcOrd="2" destOrd="0" presId="urn:microsoft.com/office/officeart/2009/3/layout/CircleRelationship"/>
    <dgm:cxn modelId="{4365BB5E-B9AB-2C40-B72B-C98F340DE494}" type="presParOf" srcId="{379951D8-3B58-124C-8318-770ABACE261C}" destId="{E4798220-EE63-F542-AA41-9DFADEAF8CBE}" srcOrd="3" destOrd="0" presId="urn:microsoft.com/office/officeart/2009/3/layout/CircleRelationship"/>
    <dgm:cxn modelId="{510E07B8-DFCA-FF4A-85EE-39A6141F08A5}" type="presParOf" srcId="{379951D8-3B58-124C-8318-770ABACE261C}" destId="{0534F88E-029C-0745-A35A-AC70F98E23D7}" srcOrd="4" destOrd="0" presId="urn:microsoft.com/office/officeart/2009/3/layout/CircleRelationship"/>
    <dgm:cxn modelId="{186207C8-148C-1C4F-B828-E7A51869EC93}" type="presParOf" srcId="{379951D8-3B58-124C-8318-770ABACE261C}" destId="{442E78E7-3540-4C47-BC52-4B1C8CCFBB8B}" srcOrd="5" destOrd="0" presId="urn:microsoft.com/office/officeart/2009/3/layout/CircleRelationship"/>
    <dgm:cxn modelId="{17F93B34-B0B8-FE4F-BAEF-1B5EF54FDF69}" type="presParOf" srcId="{379951D8-3B58-124C-8318-770ABACE261C}" destId="{76925419-32D8-B74F-9AB1-5FFA11BFB6B5}" srcOrd="6" destOrd="0" presId="urn:microsoft.com/office/officeart/2009/3/layout/CircleRelationship"/>
    <dgm:cxn modelId="{B4B28088-223F-B84E-8BA0-388890638BB3}" type="presParOf" srcId="{379951D8-3B58-124C-8318-770ABACE261C}" destId="{3705F52A-00EA-6C45-898B-CAFA6C9EAE0C}" srcOrd="7" destOrd="0" presId="urn:microsoft.com/office/officeart/2009/3/layout/CircleRelationship"/>
    <dgm:cxn modelId="{61909298-34CE-9D40-A051-F771017FA9EE}" type="presParOf" srcId="{3705F52A-00EA-6C45-898B-CAFA6C9EAE0C}" destId="{1BF5A898-1693-F840-8BA7-AF4C116C56E3}" srcOrd="0" destOrd="0" presId="urn:microsoft.com/office/officeart/2009/3/layout/CircleRelationship"/>
    <dgm:cxn modelId="{8C2C2235-75BA-5F48-A38C-13E5CB25E5BC}" type="presParOf" srcId="{379951D8-3B58-124C-8318-770ABACE261C}" destId="{429E0AB0-0AA4-AF40-95E6-60DB416C1350}" srcOrd="8" destOrd="0" presId="urn:microsoft.com/office/officeart/2009/3/layout/CircleRelationship"/>
    <dgm:cxn modelId="{3FA78115-9282-0C46-A783-1D86F782A36E}" type="presParOf" srcId="{429E0AB0-0AA4-AF40-95E6-60DB416C1350}" destId="{DFC8D300-5AF2-FB45-AFD6-E2D1F6B454EF}" srcOrd="0" destOrd="0" presId="urn:microsoft.com/office/officeart/2009/3/layout/CircleRelationship"/>
    <dgm:cxn modelId="{8598D258-C72B-EA48-9A70-DE201B688C48}" type="presParOf" srcId="{379951D8-3B58-124C-8318-770ABACE261C}" destId="{1B1B4883-C09D-5D49-A92B-AA337716F45D}" srcOrd="9" destOrd="0" presId="urn:microsoft.com/office/officeart/2009/3/layout/CircleRelationship"/>
    <dgm:cxn modelId="{F6CD3DAD-8342-094E-B773-49145A1794CF}" type="presParOf" srcId="{379951D8-3B58-124C-8318-770ABACE261C}" destId="{B7D139B0-D2E1-ED47-8043-A89816CBF278}" srcOrd="10" destOrd="0" presId="urn:microsoft.com/office/officeart/2009/3/layout/CircleRelationship"/>
    <dgm:cxn modelId="{E7056339-A5A6-764C-A624-4C09DB39596D}" type="presParOf" srcId="{B7D139B0-D2E1-ED47-8043-A89816CBF278}" destId="{04A54448-6A14-A046-B330-80FDC40FC7CC}" srcOrd="0" destOrd="0" presId="urn:microsoft.com/office/officeart/2009/3/layout/CircleRelationship"/>
    <dgm:cxn modelId="{2BCD562C-54FC-1448-81A6-BE6594C586EB}" type="presParOf" srcId="{379951D8-3B58-124C-8318-770ABACE261C}" destId="{294997D3-2EEC-0242-8C9C-3B046C2C2E7A}" srcOrd="11" destOrd="0" presId="urn:microsoft.com/office/officeart/2009/3/layout/CircleRelationship"/>
    <dgm:cxn modelId="{350C8C8D-143B-7842-BD33-3E7F9CD61C02}" type="presParOf" srcId="{294997D3-2EEC-0242-8C9C-3B046C2C2E7A}" destId="{5DA586FF-E0DC-6842-850E-8C3826DE0448}" srcOrd="0" destOrd="0" presId="urn:microsoft.com/office/officeart/2009/3/layout/CircleRelationship"/>
    <dgm:cxn modelId="{14531889-7B52-E741-958B-91141A93A4C9}" type="presParOf" srcId="{379951D8-3B58-124C-8318-770ABACE261C}" destId="{F0685121-BFC8-E94F-8CE4-96887FDB334A}" srcOrd="12" destOrd="0" presId="urn:microsoft.com/office/officeart/2009/3/layout/CircleRelationship"/>
    <dgm:cxn modelId="{DC934E83-EB61-9745-9562-CCB6ADF402BE}" type="presParOf" srcId="{F0685121-BFC8-E94F-8CE4-96887FDB334A}" destId="{88B363DA-3B18-7D40-BAE4-267F350760FF}" srcOrd="0" destOrd="0" presId="urn:microsoft.com/office/officeart/2009/3/layout/CircleRelationship"/>
    <dgm:cxn modelId="{26B63A6B-2695-A941-971D-297B0F857667}" type="presParOf" srcId="{379951D8-3B58-124C-8318-770ABACE261C}" destId="{FE8AE9E6-76C0-4842-B0E7-C4D4CC348F36}" srcOrd="13" destOrd="0" presId="urn:microsoft.com/office/officeart/2009/3/layout/CircleRelationship"/>
    <dgm:cxn modelId="{17182099-AF44-744D-95A7-1D3862AC554F}" type="presParOf" srcId="{379951D8-3B58-124C-8318-770ABACE261C}" destId="{89263288-8908-3B4B-A351-94A22CB583E7}" srcOrd="14" destOrd="0" presId="urn:microsoft.com/office/officeart/2009/3/layout/CircleRelationship"/>
    <dgm:cxn modelId="{B1167BDF-ECAC-EB48-897B-A02ADE250D2B}" type="presParOf" srcId="{89263288-8908-3B4B-A351-94A22CB583E7}" destId="{230C216C-122E-AC4C-AFE0-C5C256EC7ADD}" srcOrd="0" destOrd="0" presId="urn:microsoft.com/office/officeart/2009/3/layout/CircleRelationship"/>
    <dgm:cxn modelId="{703AE0F1-C9A8-C041-953E-4CE6829DB35C}" type="presParOf" srcId="{379951D8-3B58-124C-8318-770ABACE261C}" destId="{6CA3D47C-B4B5-2143-ABF6-27B483DC7E50}" srcOrd="15" destOrd="0" presId="urn:microsoft.com/office/officeart/2009/3/layout/CircleRelationship"/>
    <dgm:cxn modelId="{09C85BC3-111E-5D43-9851-A129C58DE06E}" type="presParOf" srcId="{379951D8-3B58-124C-8318-770ABACE261C}" destId="{BD419EB1-2472-0E46-B8C6-B088AED6125A}" srcOrd="16" destOrd="0" presId="urn:microsoft.com/office/officeart/2009/3/layout/CircleRelationship"/>
    <dgm:cxn modelId="{E190A6BA-DCE3-BB40-97E3-D9E4B043046F}" type="presParOf" srcId="{BD419EB1-2472-0E46-B8C6-B088AED6125A}" destId="{3D6757D4-6B08-3747-AC14-7FA69F109B0B}" srcOrd="0" destOrd="0" presId="urn:microsoft.com/office/officeart/2009/3/layout/CircleRelationship"/>
    <dgm:cxn modelId="{FDD6F7B0-12F6-0344-A314-658C6500426F}" type="presParOf" srcId="{379951D8-3B58-124C-8318-770ABACE261C}" destId="{1003E80A-EC39-ED47-A308-5223BED7AF11}" srcOrd="17" destOrd="0" presId="urn:microsoft.com/office/officeart/2009/3/layout/CircleRelationship"/>
    <dgm:cxn modelId="{FFB12558-3837-3C4D-A285-749869F21D8E}" type="presParOf" srcId="{379951D8-3B58-124C-8318-770ABACE261C}" destId="{2CCBA214-DA2A-534C-BF31-BF117BD84F1B}" srcOrd="18" destOrd="0" presId="urn:microsoft.com/office/officeart/2009/3/layout/CircleRelationship"/>
    <dgm:cxn modelId="{22F73266-B362-EB46-8D84-95ACBD63F0AD}" type="presParOf" srcId="{2CCBA214-DA2A-534C-BF31-BF117BD84F1B}" destId="{4AF4E1BC-AFCE-4240-887A-02C1DE8FD59A}" srcOrd="0" destOrd="0" presId="urn:microsoft.com/office/officeart/2009/3/layout/CircleRelationship"/>
    <dgm:cxn modelId="{32C9BF2B-5A06-FB4B-91F1-A779D62B1DD6}" type="presParOf" srcId="{379951D8-3B58-124C-8318-770ABACE261C}" destId="{2A7CC57C-ED34-3D4B-8CEE-A40DEB15E9B8}" srcOrd="19" destOrd="0" presId="urn:microsoft.com/office/officeart/2009/3/layout/CircleRelationship"/>
    <dgm:cxn modelId="{4C39A2F1-76E0-CD42-B92B-57E483E8D43A}" type="presParOf" srcId="{2A7CC57C-ED34-3D4B-8CEE-A40DEB15E9B8}" destId="{CA10C879-5225-FF45-876A-DA3110C26ECB}" srcOrd="0" destOrd="0" presId="urn:microsoft.com/office/officeart/2009/3/layout/CircleRelationship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03A9-53C5-9842-A376-A090D0BEA8A7}">
      <dsp:nvSpPr>
        <dsp:cNvPr id="0" name=""/>
        <dsp:cNvSpPr/>
      </dsp:nvSpPr>
      <dsp:spPr>
        <a:xfrm>
          <a:off x="1961257" y="1104293"/>
          <a:ext cx="3452388" cy="3452982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Electrical Car Charging</a:t>
          </a:r>
          <a:endParaRPr lang="en-US" sz="36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2466848" y="1609971"/>
        <a:ext cx="2441206" cy="2441626"/>
      </dsp:txXfrm>
    </dsp:sp>
    <dsp:sp modelId="{542E611C-773C-ED43-9C33-8C359DC4F551}">
      <dsp:nvSpPr>
        <dsp:cNvPr id="0" name=""/>
        <dsp:cNvSpPr/>
      </dsp:nvSpPr>
      <dsp:spPr>
        <a:xfrm>
          <a:off x="3022822" y="430058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AEB8B37B-F171-DC4F-B110-AA17816F43AB}">
      <dsp:nvSpPr>
        <dsp:cNvPr id="0" name=""/>
        <dsp:cNvSpPr/>
      </dsp:nvSpPr>
      <dsp:spPr>
        <a:xfrm>
          <a:off x="5636014" y="2505602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E4798220-EE63-F542-AA41-9DFADEAF8CBE}">
      <dsp:nvSpPr>
        <dsp:cNvPr id="0" name=""/>
        <dsp:cNvSpPr/>
      </dsp:nvSpPr>
      <dsp:spPr>
        <a:xfrm>
          <a:off x="4306048" y="4596766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534F88E-029C-0745-A35A-AC70F98E23D7}">
      <dsp:nvSpPr>
        <dsp:cNvPr id="0" name=""/>
        <dsp:cNvSpPr/>
      </dsp:nvSpPr>
      <dsp:spPr>
        <a:xfrm>
          <a:off x="3100722" y="1492415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42E78E7-3540-4C47-BC52-4B1C8CCFBB8B}">
      <dsp:nvSpPr>
        <dsp:cNvPr id="0" name=""/>
        <dsp:cNvSpPr/>
      </dsp:nvSpPr>
      <dsp:spPr>
        <a:xfrm>
          <a:off x="2224700" y="308500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76925419-32D8-B74F-9AB1-5FFA11BFB6B5}">
      <dsp:nvSpPr>
        <dsp:cNvPr id="0" name=""/>
        <dsp:cNvSpPr/>
      </dsp:nvSpPr>
      <dsp:spPr>
        <a:xfrm>
          <a:off x="881987" y="1727509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Connecting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The Grid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1087542" y="1933087"/>
        <a:ext cx="992507" cy="992620"/>
      </dsp:txXfrm>
    </dsp:sp>
    <dsp:sp modelId="{1BF5A898-1693-F840-8BA7-AF4C116C56E3}">
      <dsp:nvSpPr>
        <dsp:cNvPr id="0" name=""/>
        <dsp:cNvSpPr/>
      </dsp:nvSpPr>
      <dsp:spPr>
        <a:xfrm>
          <a:off x="3543336" y="1504755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DFC8D300-5AF2-FB45-AFD6-E2D1F6B454EF}">
      <dsp:nvSpPr>
        <dsp:cNvPr id="0" name=""/>
        <dsp:cNvSpPr/>
      </dsp:nvSpPr>
      <dsp:spPr>
        <a:xfrm>
          <a:off x="1014417" y="3542237"/>
          <a:ext cx="694018" cy="694175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B1B4883-C09D-5D49-A92B-AA337716F45D}">
      <dsp:nvSpPr>
        <dsp:cNvPr id="0" name=""/>
        <dsp:cNvSpPr/>
      </dsp:nvSpPr>
      <dsp:spPr>
        <a:xfrm>
          <a:off x="5469319" y="972649"/>
          <a:ext cx="1763757" cy="175178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Accessibility</a:t>
          </a:r>
          <a:endParaRPr lang="en-US" sz="12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5727615" y="1229192"/>
        <a:ext cx="1247165" cy="1238700"/>
      </dsp:txXfrm>
    </dsp:sp>
    <dsp:sp modelId="{04A54448-6A14-A046-B330-80FDC40FC7CC}">
      <dsp:nvSpPr>
        <dsp:cNvPr id="0" name=""/>
        <dsp:cNvSpPr/>
      </dsp:nvSpPr>
      <dsp:spPr>
        <a:xfrm>
          <a:off x="5141703" y="2036031"/>
          <a:ext cx="383834" cy="384418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DA586FF-E0DC-6842-850E-8C3826DE0448}">
      <dsp:nvSpPr>
        <dsp:cNvPr id="0" name=""/>
        <dsp:cNvSpPr/>
      </dsp:nvSpPr>
      <dsp:spPr>
        <a:xfrm>
          <a:off x="750265" y="4368460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88B363DA-3B18-7D40-BAE4-267F350760FF}">
      <dsp:nvSpPr>
        <dsp:cNvPr id="0" name=""/>
        <dsp:cNvSpPr/>
      </dsp:nvSpPr>
      <dsp:spPr>
        <a:xfrm>
          <a:off x="3523506" y="397231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FE8AE9E6-76C0-4842-B0E7-C4D4CC348F36}">
      <dsp:nvSpPr>
        <dsp:cNvPr id="0" name=""/>
        <dsp:cNvSpPr/>
      </dsp:nvSpPr>
      <dsp:spPr>
        <a:xfrm>
          <a:off x="6428470" y="3492873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Environment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6634025" y="3698451"/>
        <a:ext cx="992507" cy="992620"/>
      </dsp:txXfrm>
    </dsp:sp>
    <dsp:sp modelId="{230C216C-122E-AC4C-AFE0-C5C256EC7ADD}">
      <dsp:nvSpPr>
        <dsp:cNvPr id="0" name=""/>
        <dsp:cNvSpPr/>
      </dsp:nvSpPr>
      <dsp:spPr>
        <a:xfrm>
          <a:off x="6032596" y="344412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6CA3D47C-B4B5-2143-ABF6-27B483DC7E50}">
      <dsp:nvSpPr>
        <dsp:cNvPr id="0" name=""/>
        <dsp:cNvSpPr/>
      </dsp:nvSpPr>
      <dsp:spPr>
        <a:xfrm>
          <a:off x="2219586" y="4549439"/>
          <a:ext cx="1763687" cy="169341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Energy distribution</a:t>
          </a:r>
        </a:p>
      </dsp:txBody>
      <dsp:txXfrm>
        <a:off x="2477872" y="4797434"/>
        <a:ext cx="1247115" cy="1197427"/>
      </dsp:txXfrm>
    </dsp:sp>
    <dsp:sp modelId="{3D6757D4-6B08-3747-AC14-7FA69F109B0B}">
      <dsp:nvSpPr>
        <dsp:cNvPr id="0" name=""/>
        <dsp:cNvSpPr/>
      </dsp:nvSpPr>
      <dsp:spPr>
        <a:xfrm>
          <a:off x="3653104" y="4646747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003E80A-EC39-ED47-A308-5223BED7AF11}">
      <dsp:nvSpPr>
        <dsp:cNvPr id="0" name=""/>
        <dsp:cNvSpPr/>
      </dsp:nvSpPr>
      <dsp:spPr>
        <a:xfrm>
          <a:off x="3738086" y="-72410"/>
          <a:ext cx="1403617" cy="1403776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i="0" kern="1200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F7F7F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Helvetica"/>
              <a:cs typeface="Helvetica"/>
            </a:rPr>
            <a:t>Data Technology</a:t>
          </a:r>
          <a:endParaRPr lang="en-US" sz="1100" b="1" i="0" kern="1200" cap="none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rgbClr val="7F7F7F">
                <a:alpha val="95000"/>
              </a:srgbClr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Helvetica"/>
            <a:cs typeface="Helvetica"/>
          </a:endParaRPr>
        </a:p>
      </dsp:txBody>
      <dsp:txXfrm>
        <a:off x="3943641" y="133168"/>
        <a:ext cx="992507" cy="992620"/>
      </dsp:txXfrm>
    </dsp:sp>
    <dsp:sp modelId="{4AF4E1BC-AFCE-4240-887A-02C1DE8FD59A}">
      <dsp:nvSpPr>
        <dsp:cNvPr id="0" name=""/>
        <dsp:cNvSpPr/>
      </dsp:nvSpPr>
      <dsp:spPr>
        <a:xfrm>
          <a:off x="2007288" y="1449221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CA10C879-5225-FF45-876A-DA3110C26ECB}">
      <dsp:nvSpPr>
        <dsp:cNvPr id="0" name=""/>
        <dsp:cNvSpPr/>
      </dsp:nvSpPr>
      <dsp:spPr>
        <a:xfrm>
          <a:off x="5247930" y="273134"/>
          <a:ext cx="278315" cy="278287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EB54-2E16-435B-8201-DE785C233946}" type="datetimeFigureOut">
              <a:rPr lang="tr-TR" smtClean="0"/>
              <a:t>4/14/15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B6AAC-5C18-46AE-A8E5-90525DE06E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47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7CA-2AB7-44B5-81A8-29242A22EE65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760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B0AA-17A4-48BC-9237-9C3D6F8CF24D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9514-94AD-4EA0-BA28-A5131AFBD84F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BE08-0498-4C77-B4B9-B19701D9E912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C107-BF09-45C8-8687-2C38B17B1D26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82" y="6053592"/>
            <a:ext cx="1442317" cy="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12742-DAB7-4A67-A959-AA07E843F6B7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DA03-E710-4F62-B5B0-FC460CAA8C47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B2DC-4F08-4FB1-9CCB-592AC4FA0FEB}" type="datetime1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9AB9-097A-4AF5-978A-66F1CDFFAE8F}" type="datetime1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2163-677D-4D9B-8B92-D4EB24246B7C}" type="datetime1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8718-155D-4695-8603-310B6DB9D0DC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5E75-B114-40D3-ACAD-566E33CA8621}" type="datetime1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C14-8602-48B1-BDA2-BCE8682698CB}" type="datetime1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8A61-269F-5D4E-BE49-4CDCACD51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microsoft.com/office/2007/relationships/hdphoto" Target="../media/hdphoto1.wdp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5121" y="2932609"/>
            <a:ext cx="6793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Electric Vehicle Market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706" y="615420"/>
            <a:ext cx="8788915" cy="491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6657" y="5160124"/>
            <a:ext cx="2809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694136"/>
            <a:ext cx="7500990" cy="535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308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248" y="461918"/>
            <a:ext cx="7716106" cy="55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52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616730"/>
            <a:ext cx="8429684" cy="54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105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1470" y="2932609"/>
            <a:ext cx="7221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Electric Charging Market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8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19466"/>
              </p:ext>
            </p:extLst>
          </p:nvPr>
        </p:nvGraphicFramePr>
        <p:xfrm>
          <a:off x="0" y="1401061"/>
          <a:ext cx="8785571" cy="529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569" y="503339"/>
            <a:ext cx="82749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Attributes of different charging methods</a:t>
            </a:r>
          </a:p>
          <a:p>
            <a:endParaRPr lang="en-US" sz="4000" i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37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3-30 at 9.5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7"/>
            <a:ext cx="4652319" cy="6858000"/>
          </a:xfrm>
          <a:prstGeom prst="rect">
            <a:avLst/>
          </a:prstGeom>
        </p:spPr>
      </p:pic>
      <p:pic>
        <p:nvPicPr>
          <p:cNvPr id="5" name="Picture 4" descr="Screen shot 2015-03-30 at 10.08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1699" r="10737" b="1708"/>
          <a:stretch/>
        </p:blipFill>
        <p:spPr>
          <a:xfrm>
            <a:off x="4639989" y="73974"/>
            <a:ext cx="4504857" cy="3069918"/>
          </a:xfrm>
          <a:prstGeom prst="rect">
            <a:avLst/>
          </a:prstGeom>
        </p:spPr>
      </p:pic>
      <p:pic>
        <p:nvPicPr>
          <p:cNvPr id="6" name="Picture 5" descr="Screen shot 2015-03-30 at 10.10.5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9"/>
          <a:stretch/>
        </p:blipFill>
        <p:spPr>
          <a:xfrm>
            <a:off x="4639989" y="3693058"/>
            <a:ext cx="4504011" cy="2304010"/>
          </a:xfrm>
          <a:prstGeom prst="rect">
            <a:avLst/>
          </a:prstGeom>
        </p:spPr>
      </p:pic>
      <p:pic>
        <p:nvPicPr>
          <p:cNvPr id="7" name="Picture 6" descr="Screen shot 2015-03-30 at 10.10.58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6"/>
          <a:stretch/>
        </p:blipFill>
        <p:spPr>
          <a:xfrm>
            <a:off x="4626137" y="3693058"/>
            <a:ext cx="2928674" cy="27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8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9071" y="167184"/>
            <a:ext cx="8039973" cy="5777508"/>
            <a:chOff x="92408" y="167183"/>
            <a:chExt cx="9051592" cy="6504455"/>
          </a:xfrm>
        </p:grpSpPr>
        <p:pic>
          <p:nvPicPr>
            <p:cNvPr id="6" name="Picture 5" descr="Screen shot 2015-03-30 at 10.08.13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8" t="22647" r="10737" b="1708"/>
            <a:stretch/>
          </p:blipFill>
          <p:spPr>
            <a:xfrm>
              <a:off x="2223372" y="1824689"/>
              <a:ext cx="4504857" cy="24041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91" y="4950448"/>
              <a:ext cx="3442379" cy="17211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31438" b="40712"/>
            <a:stretch/>
          </p:blipFill>
          <p:spPr>
            <a:xfrm>
              <a:off x="3403600" y="703494"/>
              <a:ext cx="5740400" cy="11211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07" y="1293443"/>
              <a:ext cx="1637801" cy="16378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400" y="3673218"/>
              <a:ext cx="1718008" cy="13724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/>
            <a:srcRect l="6337" t="14947" r="6287" b="14975"/>
            <a:stretch/>
          </p:blipFill>
          <p:spPr>
            <a:xfrm>
              <a:off x="4866447" y="5165846"/>
              <a:ext cx="3973935" cy="1398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8314" t="32566" r="6575" b="32837"/>
            <a:stretch/>
          </p:blipFill>
          <p:spPr>
            <a:xfrm>
              <a:off x="3661915" y="4339803"/>
              <a:ext cx="3242706" cy="8260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800" b="62400" l="5000" r="98667">
                          <a14:foregroundMark x1="36000" y1="50800" x2="36000" y2="50800"/>
                          <a14:foregroundMark x1="40333" y1="48000" x2="40333" y2="48000"/>
                          <a14:foregroundMark x1="25000" y1="47200" x2="25000" y2="47200"/>
                          <a14:foregroundMark x1="17333" y1="48800" x2="17333" y2="48800"/>
                          <a14:foregroundMark x1="54667" y1="56000" x2="54667" y2="56000"/>
                          <a14:foregroundMark x1="60667" y1="57200" x2="60667" y2="57200"/>
                          <a14:foregroundMark x1="68667" y1="51600" x2="68667" y2="51600"/>
                          <a14:foregroundMark x1="77333" y1="49200" x2="77333" y2="49200"/>
                          <a14:foregroundMark x1="76667" y1="43200" x2="76667" y2="43200"/>
                          <a14:foregroundMark x1="84667" y1="47600" x2="84667" y2="47600"/>
                        </a14:backgroundRemoval>
                      </a14:imgEffect>
                    </a14:imgLayer>
                  </a14:imgProps>
                </a:ext>
              </a:extLst>
            </a:blip>
            <a:srcRect t="38350" b="34856"/>
            <a:stretch/>
          </p:blipFill>
          <p:spPr>
            <a:xfrm>
              <a:off x="92408" y="167183"/>
              <a:ext cx="3810000" cy="85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8229" y="2413073"/>
              <a:ext cx="2315579" cy="854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85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80" t="4805" r="26378" b="4549"/>
          <a:stretch/>
        </p:blipFill>
        <p:spPr>
          <a:xfrm>
            <a:off x="567165" y="542476"/>
            <a:ext cx="2505504" cy="2428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47" y="4043950"/>
            <a:ext cx="4611301" cy="168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122" t="11670" r="15135" b="13349"/>
          <a:stretch/>
        </p:blipFill>
        <p:spPr>
          <a:xfrm>
            <a:off x="3301840" y="542476"/>
            <a:ext cx="2220344" cy="2320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312" y="542476"/>
            <a:ext cx="2723858" cy="2270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0814" t="20251" r="30353" b="21984"/>
          <a:stretch/>
        </p:blipFill>
        <p:spPr>
          <a:xfrm>
            <a:off x="698384" y="3307927"/>
            <a:ext cx="2465938" cy="24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54" y="0"/>
            <a:ext cx="10358651" cy="59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637" y="2932609"/>
            <a:ext cx="33087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Technology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6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800030"/>
              </p:ext>
            </p:extLst>
          </p:nvPr>
        </p:nvGraphicFramePr>
        <p:xfrm>
          <a:off x="1793776" y="4742181"/>
          <a:ext cx="5250394" cy="208470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14313"/>
                <a:gridCol w="1630158"/>
                <a:gridCol w="1105923"/>
              </a:tblGrid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Charging time for 100 km of </a:t>
                      </a:r>
                      <a:r>
                        <a:rPr lang="en-US" sz="1100" u="none" strike="noStrike" dirty="0">
                          <a:effectLst/>
                        </a:rPr>
                        <a:t>BEV range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Power supply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Voltage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3–4 hours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Single phase</a:t>
                      </a:r>
                      <a:r>
                        <a:rPr lang="en-US" sz="1100" dirty="0">
                          <a:effectLst/>
                        </a:rPr>
                        <a:t> - 7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230 VAC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2–3 hours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- 10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VAC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1–2 hours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- 22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400 VAC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20–30 minutes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Three phase</a:t>
                      </a:r>
                      <a:r>
                        <a:rPr lang="en-US" sz="1100" dirty="0">
                          <a:effectLst/>
                        </a:rPr>
                        <a:t> - 43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VAC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20–30 minutes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Direct current</a:t>
                      </a:r>
                      <a:r>
                        <a:rPr lang="en-US" sz="1100" dirty="0">
                          <a:effectLst/>
                        </a:rPr>
                        <a:t> - 50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400 - 500 VDC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  <a:tr h="219155">
                <a:tc>
                  <a:txBody>
                    <a:bodyPr/>
                    <a:lstStyle/>
                    <a:p>
                      <a:pPr algn="ctr"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</a:rPr>
                        <a:t>10 minutes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Direct current</a:t>
                      </a:r>
                      <a:r>
                        <a:rPr lang="en-US" sz="1100" dirty="0">
                          <a:effectLst/>
                        </a:rPr>
                        <a:t> - 120 kW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5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>
                          <a:effectLst/>
                        </a:rPr>
                        <a:t>300 - 500 VDC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30480" marB="30480" anchor="ctr"/>
                </a:tc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2"/>
          <a:srcRect t="12350" b="4625"/>
          <a:stretch/>
        </p:blipFill>
        <p:spPr bwMode="auto">
          <a:xfrm>
            <a:off x="777922" y="1"/>
            <a:ext cx="7635923" cy="474942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62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824" y="1787987"/>
            <a:ext cx="8194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Less than 5 minutes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No need to purchase a battery 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aintenance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Capital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Technology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Battery life costs switch to station company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The spare batteries at swap stations could participate in 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vehicle-to-grid storage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Helvetica Light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28650" y="602324"/>
            <a:ext cx="8058150" cy="1204651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err="1" smtClean="0">
                <a:solidFill>
                  <a:srgbClr val="595959"/>
                </a:solidFill>
                <a:latin typeface="Helvetica"/>
                <a:cs typeface="Helvetica"/>
              </a:rPr>
              <a:t>Battery</a:t>
            </a:r>
            <a:r>
              <a:rPr lang="fr-FR" sz="4000" i="1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595959"/>
                </a:solidFill>
                <a:latin typeface="Helvetica"/>
                <a:cs typeface="Helvetica"/>
              </a:rPr>
              <a:t>swapping</a:t>
            </a:r>
            <a:endParaRPr lang="fr-FR" sz="4000" i="1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744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ireless-EV-Charger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35" y="1649847"/>
            <a:ext cx="5044895" cy="380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650" y="1649847"/>
            <a:ext cx="2919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Safe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Flexible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Over %91 efficiency with 10’’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Unaffected up to %25 misalignment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No need to remember connecting cable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No moving parts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Waterproof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Use a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b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us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stations (predefined routes and planned stops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</a:t>
            </a: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28650" y="602324"/>
            <a:ext cx="8058150" cy="1204651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Induction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charging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375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62" y="4434271"/>
            <a:ext cx="4315670" cy="488042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On roads (in-motion charging)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Possible for normal speed in city.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Traffic congestion allows longer charge times</a:t>
            </a:r>
            <a:endParaRPr lang="tr-T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3095" r="4574" b="18207"/>
          <a:stretch/>
        </p:blipFill>
        <p:spPr>
          <a:xfrm>
            <a:off x="0" y="319358"/>
            <a:ext cx="5258323" cy="370850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303252" y="2362026"/>
            <a:ext cx="3888502" cy="3872560"/>
            <a:chOff x="5255498" y="2985440"/>
            <a:chExt cx="3888502" cy="3872560"/>
          </a:xfrm>
        </p:grpSpPr>
        <p:pic>
          <p:nvPicPr>
            <p:cNvPr id="4" name="Picture 3" descr="C:\Users\Emre\AppData\Local\Microsoft\Windows\INetCache\Content.Word\overview-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9451" r="43666"/>
            <a:stretch/>
          </p:blipFill>
          <p:spPr bwMode="auto">
            <a:xfrm>
              <a:off x="5255498" y="2985440"/>
              <a:ext cx="2233842" cy="387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Users\Emre\AppData\Local\Microsoft\Windows\INetCache\Content.Word\overview-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9451" r="4465" b="29928"/>
            <a:stretch/>
          </p:blipFill>
          <p:spPr bwMode="auto">
            <a:xfrm>
              <a:off x="5258323" y="2985440"/>
              <a:ext cx="3885677" cy="259261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2145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4813" y="2932609"/>
            <a:ext cx="60143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Architecture and 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zoning</a:t>
            </a:r>
            <a:r>
              <a:rPr lang="en-US" sz="4000" i="1" dirty="0" smtClean="0">
                <a:solidFill>
                  <a:srgbClr val="C3D69B"/>
                </a:solidFill>
              </a:rPr>
              <a:t>]</a:t>
            </a:r>
            <a:endParaRPr lang="en-US" sz="40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759453"/>
            <a:ext cx="8058150" cy="1204651"/>
          </a:xfrm>
        </p:spPr>
        <p:txBody>
          <a:bodyPr>
            <a:normAutofit fontScale="90000"/>
          </a:bodyPr>
          <a:lstStyle/>
          <a:p>
            <a:pPr algn="l"/>
            <a: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  <a:t>Parking </a:t>
            </a:r>
            <a:r>
              <a:rPr lang="fr-FR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space</a:t>
            </a:r>
            <a: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  <a:t> issues</a:t>
            </a:r>
            <a:br>
              <a:rPr lang="fr-FR" i="1" dirty="0" smtClean="0">
                <a:solidFill>
                  <a:srgbClr val="7F7F7F"/>
                </a:solidFill>
                <a:latin typeface="Helvetica"/>
                <a:cs typeface="Helvetica"/>
              </a:rPr>
            </a:br>
            <a:endParaRPr lang="fr-FR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4103370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Design of the parking spot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current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infrastructure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needs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to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adapt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(</a:t>
            </a:r>
            <a:r>
              <a:rPr lang="fr-FR" sz="2000" dirty="0" err="1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eed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extra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space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on the front and the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sides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a parking spot, 	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electric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infrastrucure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on 	parking areas)</a:t>
            </a: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Possibility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to have a parking spot at home (high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density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cities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 or at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work</a:t>
            </a: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20 million people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cities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?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58" y="3089308"/>
            <a:ext cx="2676849" cy="27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07" y="0"/>
            <a:ext cx="1602286" cy="308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07" y="3089308"/>
            <a:ext cx="1602286" cy="270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25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484142"/>
            <a:ext cx="8058149" cy="1143000"/>
          </a:xfrm>
        </p:spPr>
        <p:txBody>
          <a:bodyPr>
            <a:normAutofit/>
          </a:bodyPr>
          <a:lstStyle/>
          <a:p>
            <a:pPr algn="l"/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The range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anxiety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effect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1" y="1825626"/>
            <a:ext cx="3228975" cy="416369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95% Of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day’s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mileage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does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not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exceed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100 miles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err="1">
                <a:solidFill>
                  <a:srgbClr val="7F7F7F"/>
                </a:solidFill>
                <a:latin typeface="Helvetica Light"/>
                <a:cs typeface="Helvetica Light"/>
              </a:rPr>
              <a:t>E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nough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for EV</a:t>
            </a:r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>
              <a:buFont typeface="Wingdings" charset="2"/>
              <a:buChar char="§"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But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fear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of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being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out of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battery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very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strong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in the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minds</a:t>
            </a: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63" y="1825626"/>
            <a:ext cx="5386237" cy="393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56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467" y="2932609"/>
            <a:ext cx="5761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Laws and Regulations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77" y="1537458"/>
            <a:ext cx="2007623" cy="27636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88895"/>
            <a:ext cx="8520114" cy="1143000"/>
          </a:xfrm>
        </p:spPr>
        <p:txBody>
          <a:bodyPr>
            <a:noAutofit/>
          </a:bodyPr>
          <a:lstStyle/>
          <a:p>
            <a:pPr algn="l"/>
            <a:r>
              <a:rPr lang="fr-FR" sz="4000" i="1" dirty="0" err="1">
                <a:solidFill>
                  <a:srgbClr val="7F7F7F"/>
                </a:solidFill>
                <a:latin typeface="Helvetica"/>
                <a:cs typeface="Helvetica"/>
              </a:rPr>
              <a:t>Creation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 of new </a:t>
            </a:r>
            <a:r>
              <a:rPr lang="fr-FR" sz="4000" i="1" dirty="0" err="1">
                <a:solidFill>
                  <a:srgbClr val="7F7F7F"/>
                </a:solidFill>
                <a:latin typeface="Helvetica"/>
                <a:cs typeface="Helvetica"/>
              </a:rPr>
              <a:t>rules</a:t>
            </a:r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 and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7674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 smtClean="0">
              <a:solidFill>
                <a:srgbClr val="7F7F7F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WHO?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(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ChargePoint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CHAdeMO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)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</a:t>
            </a: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</a:rPr>
              <a:t>WHAT?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Plug in system, standardisation of the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models to 			</a:t>
            </a:r>
            <a:r>
              <a:rPr lang="en-US" sz="2000" i="1" dirty="0" smtClean="0">
                <a:solidFill>
                  <a:srgbClr val="7F7F7F"/>
                </a:solidFill>
                <a:latin typeface="Helvetica Light"/>
                <a:cs typeface="Helvetica Light"/>
              </a:rPr>
              <a:t>one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model</a:t>
            </a:r>
          </a:p>
          <a:p>
            <a:pPr marL="0" indent="0">
              <a:buNone/>
            </a:pP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0" indent="0">
              <a:buNone/>
            </a:pPr>
            <a:r>
              <a:rPr lang="fr-FR" sz="2000" u="sng" dirty="0" err="1" smtClean="0">
                <a:solidFill>
                  <a:srgbClr val="77933C"/>
                </a:solidFill>
                <a:latin typeface="Helvetica Light"/>
                <a:cs typeface="Helvetica Light"/>
              </a:rPr>
              <a:t>Overview</a:t>
            </a:r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</a:rPr>
              <a:t>: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Specific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inlet/connector/plug/socket-outlet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requirements, General system requirement and interface, Charging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levels/Modes,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Design standards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…</a:t>
            </a:r>
          </a:p>
          <a:p>
            <a:pPr marL="0" indent="0">
              <a:buNone/>
            </a:pPr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460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24 at 6.5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2" y="2449749"/>
            <a:ext cx="4178320" cy="353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5223515" cy="5171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58647"/>
            <a:ext cx="7702172" cy="5154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" y="6228555"/>
            <a:ext cx="53045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Source: </a:t>
            </a:r>
            <a:r>
              <a:rPr lang="en-US" sz="900" u="sng" dirty="0">
                <a:solidFill>
                  <a:schemeClr val="bg1"/>
                </a:solidFill>
              </a:rPr>
              <a:t>http:/</a:t>
            </a:r>
            <a:r>
              <a:rPr lang="en-US" sz="900" u="sng" dirty="0" smtClean="0">
                <a:solidFill>
                  <a:schemeClr val="bg1"/>
                </a:solidFill>
              </a:rPr>
              <a:t>/www..</a:t>
            </a:r>
            <a:r>
              <a:rPr lang="en-US" sz="900" u="sng" dirty="0" err="1" smtClean="0">
                <a:solidFill>
                  <a:schemeClr val="bg1"/>
                </a:solidFill>
              </a:rPr>
              <a:t>clubcandoca.com.br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9917" y="1776151"/>
            <a:ext cx="77773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 smtClean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</a:t>
            </a:r>
            <a:r>
              <a:rPr lang="fr-FR" sz="2000" dirty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WHO? </a:t>
            </a:r>
            <a:endParaRPr lang="fr-FR" sz="2000" dirty="0" smtClean="0">
              <a:solidFill>
                <a:srgbClr val="77933C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lvl="0"/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Governments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  <a:r>
              <a:rPr lang="fr-FR" sz="2000" dirty="0">
                <a:solidFill>
                  <a:srgbClr val="7F7F7F"/>
                </a:solidFill>
                <a:latin typeface="Helvetica Light"/>
                <a:cs typeface="Helvetica Light"/>
              </a:rPr>
              <a:t>and </a:t>
            </a:r>
            <a:r>
              <a:rPr lang="fr-FR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organizations</a:t>
            </a:r>
            <a:r>
              <a:rPr lang="fr-FR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</a:p>
          <a:p>
            <a:pPr lvl="0"/>
            <a:r>
              <a:rPr lang="fr-FR" sz="2000" i="1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fr-FR" sz="2000" i="1" dirty="0" smtClean="0">
                <a:solidFill>
                  <a:srgbClr val="7F7F7F"/>
                </a:solidFill>
                <a:latin typeface="Helvetica Light"/>
                <a:cs typeface="Helvetica Light"/>
              </a:rPr>
              <a:t>	f.e.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International </a:t>
            </a:r>
            <a:r>
              <a:rPr lang="en-US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Electrotechnical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 </a:t>
            </a: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Commission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European </a:t>
            </a: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	Environment </a:t>
            </a:r>
            <a:r>
              <a:rPr lang="en-US" sz="2000" dirty="0" err="1" smtClean="0">
                <a:solidFill>
                  <a:srgbClr val="7F7F7F"/>
                </a:solidFill>
                <a:latin typeface="Helvetica Light"/>
                <a:cs typeface="Helvetica Light"/>
              </a:rPr>
              <a:t>Grenelle</a:t>
            </a:r>
            <a:endParaRPr lang="en-US" sz="2000" dirty="0" smtClean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dirty="0">
                <a:solidFill>
                  <a:srgbClr val="77933C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WHAT? </a:t>
            </a:r>
            <a:endParaRPr lang="en-US" sz="2000" dirty="0" smtClean="0">
              <a:solidFill>
                <a:srgbClr val="77933C"/>
              </a:solidFill>
              <a:latin typeface="Helvetica Light"/>
              <a:cs typeface="Helvetica Light"/>
              <a:sym typeface="Wingdings" panose="05000000000000000000" pitchFamily="2" charset="2"/>
            </a:endParaRP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	Creation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of a section “EV charging stations” in the National </a:t>
            </a:r>
          </a:p>
          <a:p>
            <a:pPr lvl="0"/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Electronic Code (NEC, US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  <a:sym typeface="Wingdings" panose="05000000000000000000" pitchFamily="2" charset="2"/>
              </a:rPr>
              <a:t>)</a:t>
            </a:r>
          </a:p>
          <a:p>
            <a:pPr lvl="0"/>
            <a:endParaRPr lang="fr-FR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lvl="0"/>
            <a:r>
              <a:rPr lang="en-US" sz="2000" u="sng" dirty="0">
                <a:solidFill>
                  <a:srgbClr val="77933C"/>
                </a:solidFill>
                <a:latin typeface="Helvetica Light"/>
                <a:cs typeface="Helvetica Light"/>
              </a:rPr>
              <a:t>Overview: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Rating of the supply voltage,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safety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standards, f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ramework, agents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grids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metering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communication </a:t>
            </a:r>
            <a:r>
              <a:rPr lang="en-US" sz="2000" dirty="0">
                <a:solidFill>
                  <a:srgbClr val="7F7F7F"/>
                </a:solidFill>
                <a:latin typeface="Helvetica Light"/>
                <a:cs typeface="Helvetica Light"/>
              </a:rPr>
              <a:t>and </a:t>
            </a:r>
            <a:r>
              <a:rPr lang="en-US" sz="20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control</a:t>
            </a:r>
            <a:endParaRPr lang="en-US" sz="20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endParaRPr lang="en-US" sz="20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04827" y="606963"/>
            <a:ext cx="8812823" cy="1143000"/>
          </a:xfrm>
        </p:spPr>
        <p:txBody>
          <a:bodyPr>
            <a:noAutofit/>
          </a:bodyPr>
          <a:lstStyle/>
          <a:p>
            <a:pPr algn="l"/>
            <a:r>
              <a:rPr lang="fr-FR" sz="4000" i="1" dirty="0">
                <a:solidFill>
                  <a:srgbClr val="7F7F7F"/>
                </a:solidFill>
                <a:latin typeface="Helvetica"/>
                <a:cs typeface="Helvetica"/>
              </a:rPr>
              <a:t>Adaptations of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existing</a:t>
            </a:r>
            <a:r>
              <a:rPr lang="fr-FR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  <a:r>
              <a:rPr lang="fr-FR" sz="4000" i="1" dirty="0" err="1" smtClean="0">
                <a:solidFill>
                  <a:srgbClr val="7F7F7F"/>
                </a:solidFill>
                <a:latin typeface="Helvetica"/>
                <a:cs typeface="Helvetica"/>
              </a:rPr>
              <a:t>regulations</a:t>
            </a:r>
            <a:endParaRPr lang="fr-FR" sz="4000" i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95" y="1710681"/>
            <a:ext cx="288140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2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6011" y="2932609"/>
            <a:ext cx="3312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Next steps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232488"/>
              </p:ext>
            </p:extLst>
          </p:nvPr>
        </p:nvGraphicFramePr>
        <p:xfrm>
          <a:off x="1" y="0"/>
          <a:ext cx="9144000" cy="68681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2057"/>
                <a:gridCol w="4276286"/>
                <a:gridCol w="2185657"/>
              </a:tblGrid>
              <a:tr h="363438"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Questions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err="1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Indicators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Source of data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1226603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best type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suppliers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partners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(car manufacturer, web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electricity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providers)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key technologies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involved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data,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model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2047654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kind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contract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should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designed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people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no garage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have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fleet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EV as job cars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What’s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rate of usage of public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needed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per user in a city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current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models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paper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/estimation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420196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deal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substitution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substitution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markets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share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other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technologies ?</a:t>
                      </a: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expected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year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development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the substitution technologies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data+company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expert </a:t>
                      </a:r>
                      <a:r>
                        <a:rPr lang="fr-FR" sz="1500" b="0" i="0" baseline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review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800109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(communication/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advertsimement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channel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better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for EV, dense network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amount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battery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used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in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big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city to go to the opposite point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total range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impact of communication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campaigns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Surveys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_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5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7131" y="2932609"/>
            <a:ext cx="32897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>
                <a:solidFill>
                  <a:srgbClr val="7F7F7F"/>
                </a:solidFill>
              </a:rPr>
              <a:t>T</a:t>
            </a:r>
            <a:r>
              <a:rPr lang="en-US" sz="4800" i="1" dirty="0" smtClean="0">
                <a:solidFill>
                  <a:srgbClr val="7F7F7F"/>
                </a:solidFill>
              </a:rPr>
              <a:t>hank you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52" y="4691824"/>
            <a:ext cx="7936926" cy="946976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Leaders in Environment Analysis and Definition of Strategy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374"/>
            <a:ext cx="8439598" cy="3103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1500" dirty="0">
                <a:solidFill>
                  <a:srgbClr val="7F7F7F"/>
                </a:solidFill>
                <a:latin typeface="Helvetica Light"/>
                <a:cs typeface="Helvetica Light"/>
              </a:rPr>
              <a:t>The team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 one semester-long course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support from the professor, the TA, and their contacts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Architecture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EV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Charging stations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Technology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Regulations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6391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Provide an open-sourced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IAR: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Manufacturing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Suppliers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contract (individuals, companies, public authorities)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Stakeholders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Substitution market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infrastructure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Public policy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Current challenges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Social 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acceptance</a:t>
            </a:r>
          </a:p>
          <a:p>
            <a:pPr lvl="1"/>
            <a:endParaRPr lang="en-US" sz="1500" dirty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Deliver a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presentation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Professor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 the field of electric chargers, oil suppliers, electricity,  individuals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Users of 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41611" y="2262297"/>
            <a:ext cx="2076581" cy="4624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41611" y="3865782"/>
            <a:ext cx="2076581" cy="13740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41611" y="2724707"/>
            <a:ext cx="2076581" cy="11410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5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to know each other better as a team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Improved knowledge about the management of a project and useful tools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 good grade  for the course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inspired by this market for our future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Companies develop better strategies and decisions about this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Help new innovative companies enter the 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Increased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feasibility, reliability of electric cars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Increased development of the electric car market and charging stations market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1851" y="2932609"/>
            <a:ext cx="574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Based on the following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We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can work correctly together 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We can be interested in the subject for the semester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resources are adequate and available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companies know about the existence of this industrial analysis report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The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developments of technology in the vehicle market and their relevance, f.e.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:</a:t>
            </a:r>
          </a:p>
          <a:p>
            <a:pPr marL="342900" indent="-342900" fontAlgn="t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Hybrid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Electric technology 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en-US" sz="1500" baseline="-25000" dirty="0">
                <a:solidFill>
                  <a:srgbClr val="7F7F7F"/>
                </a:solidFill>
                <a:latin typeface="Helvetica Light"/>
                <a:cs typeface="Helvetica Light"/>
              </a:rPr>
              <a:t>2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Other technologies </a:t>
            </a:r>
            <a:endParaRPr lang="en-US" sz="1500" b="0" i="0" u="none" strike="noStrike" dirty="0">
              <a:solidFill>
                <a:srgbClr val="7F7F7F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531952"/>
              </p:ext>
            </p:extLst>
          </p:nvPr>
        </p:nvGraphicFramePr>
        <p:xfrm>
          <a:off x="1" y="0"/>
          <a:ext cx="9144000" cy="68681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2057"/>
                <a:gridCol w="4276286"/>
                <a:gridCol w="2185657"/>
              </a:tblGrid>
              <a:tr h="363438"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Questions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err="1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Indicators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1" dirty="0" smtClean="0">
                          <a:solidFill>
                            <a:srgbClr val="7F7F7F"/>
                          </a:solidFill>
                          <a:latin typeface="Helvetica"/>
                          <a:cs typeface="Helvetica"/>
                        </a:rPr>
                        <a:t>Source of data</a:t>
                      </a:r>
                      <a:endParaRPr lang="fr-FR" sz="1800" b="0" i="1" dirty="0">
                        <a:solidFill>
                          <a:srgbClr val="7F7F7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1226603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best type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suppliers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partners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(car manufacturer, web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electricity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providers)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key technologies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involved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data,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model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2047654"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kind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contract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should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designed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people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no garage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have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fleet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EV as job cars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What’s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rate of usage of public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needed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per user in a city ?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current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business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models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paper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/estimation</a:t>
                      </a: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companies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420196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deal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with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substitution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substitution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markets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are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market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share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other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technologies ?</a:t>
                      </a: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is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the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expected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year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development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the substitution technologies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data</a:t>
                      </a: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Open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data+company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analysis</a:t>
                      </a:r>
                      <a:endParaRPr lang="fr-FR" sz="1500" b="0" i="0" baseline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expert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review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  <a:tr h="1800109"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How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 (communication/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advertsimement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channel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,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better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for EV, dense network of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charging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stations)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amount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of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battery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used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in a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big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city to go to the opposite point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total range to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overcome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range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anxiety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What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impact of communication </a:t>
                      </a:r>
                      <a:r>
                        <a:rPr lang="fr-FR" sz="1500" b="0" i="0" baseline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campaigns</a:t>
                      </a:r>
                      <a:r>
                        <a:rPr lang="fr-FR" sz="1500" b="0" i="0" baseline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?</a:t>
                      </a:r>
                    </a:p>
                    <a:p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Estimation</a:t>
                      </a:r>
                    </a:p>
                    <a:p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Surveys</a:t>
                      </a:r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 and </a:t>
                      </a:r>
                      <a:r>
                        <a:rPr lang="fr-FR" sz="1500" b="0" i="0" dirty="0" err="1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research</a:t>
                      </a:r>
                      <a:endParaRPr lang="fr-FR" sz="1500" b="0" i="0" dirty="0" smtClean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  <a:p>
                      <a:r>
                        <a:rPr lang="fr-FR" sz="1500" b="0" i="0" dirty="0" smtClean="0">
                          <a:solidFill>
                            <a:srgbClr val="7F7F7F"/>
                          </a:solidFill>
                          <a:latin typeface="Helvetica Light"/>
                          <a:cs typeface="Helvetica Light"/>
                        </a:rPr>
                        <a:t>_</a:t>
                      </a:r>
                      <a:endParaRPr lang="fr-FR" sz="1500" b="0" i="0" dirty="0">
                        <a:solidFill>
                          <a:srgbClr val="7F7F7F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369870"/>
            <a:ext cx="9144000" cy="12205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590440"/>
            <a:ext cx="9144000" cy="20712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3661710"/>
            <a:ext cx="9144000" cy="319629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9391460"/>
              </p:ext>
            </p:extLst>
          </p:nvPr>
        </p:nvGraphicFramePr>
        <p:xfrm>
          <a:off x="333459" y="259237"/>
          <a:ext cx="8582353" cy="617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9771" y="2932609"/>
            <a:ext cx="526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4800" i="1" dirty="0" smtClean="0">
                <a:solidFill>
                  <a:srgbClr val="7F7F7F"/>
                </a:solidFill>
              </a:rPr>
              <a:t>Our Project Model</a:t>
            </a:r>
            <a:r>
              <a:rPr lang="en-US" sz="4800" i="1" dirty="0" smtClean="0">
                <a:solidFill>
                  <a:srgbClr val="C3D69B"/>
                </a:solidFill>
              </a:rPr>
              <a:t>]</a:t>
            </a:r>
            <a:endParaRPr lang="en-US" sz="4800" i="1" dirty="0">
              <a:solidFill>
                <a:srgbClr val="C3D69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5585" y="2262297"/>
            <a:ext cx="19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585" y="1745646"/>
            <a:ext cx="1971003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1500" dirty="0">
                <a:solidFill>
                  <a:srgbClr val="7F7F7F"/>
                </a:solidFill>
                <a:latin typeface="Helvetica Light"/>
                <a:cs typeface="Helvetica Light"/>
              </a:rPr>
              <a:t>The team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 one semester-long course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support from the professor, the TA, and their contacts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Architecture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EV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Charging stations market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Technology analysis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Regulations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833" y="1745646"/>
            <a:ext cx="26391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Provide an open-sourced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IAR:</a:t>
            </a: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Manufacturing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Suppliers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contract (individuals, companies, public authorities)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Stakeholders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Substitution market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Type of infrastructure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Public policy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Current challenges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Social 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acceptance</a:t>
            </a:r>
          </a:p>
          <a:p>
            <a:pPr lvl="1"/>
            <a:endParaRPr lang="en-US" sz="1500" dirty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Deliver a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presentation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of the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410" y="714409"/>
            <a:ext cx="1759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Input</a:t>
            </a:r>
            <a:endParaRPr lang="en-US" sz="4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740869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Output</a:t>
            </a:r>
            <a:endParaRPr lang="en-US" sz="36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899625"/>
            <a:ext cx="175935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Participants</a:t>
            </a:r>
            <a:endParaRPr lang="en-US" sz="20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79500" y="668196"/>
            <a:ext cx="971998" cy="959420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5546063" y="668196"/>
            <a:ext cx="971998" cy="959420"/>
          </a:xfrm>
          <a:prstGeom prst="mathEqual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9019" y="1745647"/>
            <a:ext cx="20900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Professor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Companies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 the field of electric chargers, oil suppliers, electricity,  individuals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Users of EV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41611" y="2262297"/>
            <a:ext cx="2076581" cy="46241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41611" y="3865782"/>
            <a:ext cx="2076581" cy="137403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41611" y="2724707"/>
            <a:ext cx="2076581" cy="11410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otched Right Arrow 28"/>
          <p:cNvSpPr/>
          <p:nvPr/>
        </p:nvSpPr>
        <p:spPr>
          <a:xfrm>
            <a:off x="2645642" y="754099"/>
            <a:ext cx="3862636" cy="688300"/>
          </a:xfrm>
          <a:prstGeom prst="notchedRight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13" y="1299735"/>
            <a:ext cx="2381078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9019" y="1299735"/>
            <a:ext cx="243399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18061" y="1299735"/>
            <a:ext cx="2500131" cy="47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585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47901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08279" y="515962"/>
            <a:ext cx="209005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550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Short-term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6702" y="62850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Long-term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985" y="641736"/>
            <a:ext cx="17593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Medium-</a:t>
            </a:r>
          </a:p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term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813" y="1745646"/>
            <a:ext cx="2076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to know each other better as a team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Improved knowledge about the management of a project and useful tools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A good grade  for the course</a:t>
            </a:r>
          </a:p>
          <a:p>
            <a:endParaRPr lang="en-US" sz="150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Get inspired by this market for our future career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79018" y="1746335"/>
            <a:ext cx="209005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Companies develop better strategies and decisions about this 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Help new innovative companies enter the market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Implementation of the acquired skills in internship, job and other projects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8061" y="1745646"/>
            <a:ext cx="2080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Increased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feasibility, reliability of electric cars</a:t>
            </a:r>
          </a:p>
          <a:p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Increased development of the electric car market and charging stations market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Better environment due to the decrease of emissions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2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1851" y="2932609"/>
            <a:ext cx="574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[</a:t>
            </a:r>
            <a:r>
              <a:rPr lang="en-US" sz="4000" i="1" dirty="0" smtClean="0">
                <a:solidFill>
                  <a:srgbClr val="7F7F7F"/>
                </a:solidFill>
                <a:latin typeface="Helvetica"/>
                <a:cs typeface="Helvetica"/>
              </a:rPr>
              <a:t>Based on the following</a:t>
            </a:r>
            <a:r>
              <a:rPr lang="en-US" sz="4000" i="1" dirty="0" smtClean="0">
                <a:solidFill>
                  <a:srgbClr val="C3D69B"/>
                </a:solidFill>
                <a:latin typeface="Helvetica"/>
                <a:cs typeface="Helvetica"/>
              </a:rPr>
              <a:t>]</a:t>
            </a:r>
            <a:endParaRPr lang="en-US" sz="4000" i="1" dirty="0">
              <a:solidFill>
                <a:srgbClr val="C3D69B"/>
              </a:solidFill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24397" y="1967930"/>
            <a:ext cx="3407497" cy="393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25474" y="1933902"/>
            <a:ext cx="3430506" cy="396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-1858215" y="628317"/>
            <a:ext cx="12713367" cy="1577474"/>
          </a:xfrm>
          <a:prstGeom prst="mathMin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24398" y="823426"/>
            <a:ext cx="3407497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25474" y="823426"/>
            <a:ext cx="3430506" cy="11906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2143" y="1144180"/>
            <a:ext cx="253859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Assumptions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684" y="979794"/>
            <a:ext cx="278063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 smtClean="0">
                <a:ln w="11430"/>
                <a:solidFill>
                  <a:srgbClr val="7F7F7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External Factors</a:t>
            </a:r>
            <a:endParaRPr lang="en-US" sz="2800" b="1" spc="150" dirty="0">
              <a:ln w="11430"/>
              <a:solidFill>
                <a:srgbClr val="7F7F7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4398" y="2122537"/>
            <a:ext cx="29663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We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can work correctly together 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We can be interested in the subject for the semester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resources are adequate and available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The companies know about the existence of this industrial analysis report</a:t>
            </a:r>
          </a:p>
          <a:p>
            <a:pPr marL="285750" indent="-28575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This industrial analysis report is relevant and useful for companies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5474" y="2134422"/>
            <a:ext cx="298115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Font typeface="Wingdings" charset="2"/>
              <a:buChar char="§"/>
            </a:pP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The 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developments of technology in the vehicle market and their relevance, f.e.</a:t>
            </a:r>
            <a:r>
              <a:rPr lang="en-US" sz="1500" dirty="0" smtClean="0">
                <a:solidFill>
                  <a:srgbClr val="7F7F7F"/>
                </a:solidFill>
                <a:latin typeface="Helvetica Light"/>
                <a:cs typeface="Helvetica Light"/>
              </a:rPr>
              <a:t>:</a:t>
            </a:r>
          </a:p>
          <a:p>
            <a:pPr marL="342900" indent="-342900" fontAlgn="t">
              <a:buFont typeface="Wingdings" charset="2"/>
              <a:buChar char="§"/>
            </a:pPr>
            <a:endParaRPr lang="en-US" sz="1500" dirty="0">
              <a:solidFill>
                <a:srgbClr val="7F7F7F"/>
              </a:solidFill>
              <a:latin typeface="Helvetica Light"/>
              <a:cs typeface="Helvetica Light"/>
            </a:endParaRP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Hybrid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Electric technology 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N</a:t>
            </a:r>
            <a:r>
              <a:rPr lang="en-US" sz="1500" baseline="-25000" dirty="0">
                <a:solidFill>
                  <a:srgbClr val="7F7F7F"/>
                </a:solidFill>
                <a:latin typeface="Helvetica Light"/>
                <a:cs typeface="Helvetica Light"/>
              </a:rPr>
              <a:t>2</a:t>
            </a: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 technology</a:t>
            </a:r>
          </a:p>
          <a:p>
            <a:pPr marL="342900" indent="-342900" fontAlgn="t">
              <a:buFont typeface="Wingdings" charset="2"/>
              <a:buChar char="§"/>
            </a:pPr>
            <a:r>
              <a:rPr lang="en-US" sz="1500" dirty="0">
                <a:solidFill>
                  <a:srgbClr val="7F7F7F"/>
                </a:solidFill>
                <a:latin typeface="Helvetica Light"/>
                <a:cs typeface="Helvetica Light"/>
              </a:rPr>
              <a:t>Other technologies </a:t>
            </a:r>
            <a:endParaRPr lang="en-US" sz="1500" b="0" i="0" u="none" strike="noStrike" dirty="0">
              <a:solidFill>
                <a:srgbClr val="7F7F7F"/>
              </a:solidFill>
              <a:effectLst/>
              <a:latin typeface="Helvetica Light"/>
              <a:cs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8A61-269F-5D4E-BE49-4CDCACD51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1253</Words>
  <Application>Microsoft Macintosh PowerPoint</Application>
  <PresentationFormat>On-screen Show (4:3)</PresentationFormat>
  <Paragraphs>324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Battery swapping</vt:lpstr>
      <vt:lpstr>Induction charging</vt:lpstr>
      <vt:lpstr>PowerPoint Presentation</vt:lpstr>
      <vt:lpstr>PowerPoint Presentation</vt:lpstr>
      <vt:lpstr>Parking space issues </vt:lpstr>
      <vt:lpstr>The range anxiety effect</vt:lpstr>
      <vt:lpstr>PowerPoint Presentation</vt:lpstr>
      <vt:lpstr>Creation of new rules and standards</vt:lpstr>
      <vt:lpstr>Adaptations of existing regulations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Tralala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Assepoester Deville</dc:creator>
  <cp:lastModifiedBy>Assepoester Deville</cp:lastModifiedBy>
  <cp:revision>28</cp:revision>
  <dcterms:created xsi:type="dcterms:W3CDTF">2015-03-17T13:02:54Z</dcterms:created>
  <dcterms:modified xsi:type="dcterms:W3CDTF">2015-04-14T14:20:07Z</dcterms:modified>
</cp:coreProperties>
</file>